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AB2E2-6DD2-40C4-8529-36972ADD787E}" type="datetimeFigureOut">
              <a:rPr lang="el-GR" smtClean="0"/>
              <a:t>14/9/2015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3A75C-4B0C-410D-B8A0-A605EB7A57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766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DCFB2-2FC4-4A48-85D8-914292BD17B8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ESCWatermark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0" y="1636776"/>
            <a:ext cx="3584448" cy="35844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5760000" cy="6865200"/>
          </a:xfrm>
          <a:prstGeom prst="rect">
            <a:avLst/>
          </a:prstGeom>
          <a:gradFill flip="none" rotWithShape="1">
            <a:gsLst>
              <a:gs pos="0">
                <a:srgbClr val="4D606F"/>
              </a:gs>
              <a:gs pos="100000">
                <a:srgbClr val="384650"/>
              </a:gs>
            </a:gsLst>
            <a:lin ang="5400000" scaled="0"/>
            <a:tileRect/>
          </a:gradFill>
          <a:ln>
            <a:noFill/>
          </a:ln>
          <a:effectLst>
            <a:outerShdw blurRad="76200" dist="76200" dir="138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240000"/>
            <a:ext cx="4800600" cy="1112835"/>
          </a:xfrm>
        </p:spPr>
        <p:txBody>
          <a:bodyPr>
            <a:normAutofit/>
          </a:bodyPr>
          <a:lstStyle>
            <a:lvl1pPr algn="l">
              <a:defRPr sz="24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56000"/>
            <a:ext cx="4800600" cy="685800"/>
          </a:xfrm>
        </p:spPr>
        <p:txBody>
          <a:bodyPr/>
          <a:lstStyle>
            <a:lvl1pPr marL="0" indent="0" algn="l">
              <a:buNone/>
              <a:defRPr b="1" i="0">
                <a:solidFill>
                  <a:srgbClr val="FFFFFF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Logos_EACPR&amp;ESC.jpg"/>
          <p:cNvPicPr>
            <a:picLocks noChangeAspect="1"/>
          </p:cNvPicPr>
          <p:nvPr userDrawn="1"/>
        </p:nvPicPr>
        <p:blipFill>
          <a:blip r:embed="rId3" cstate="print"/>
          <a:srcRect l="62500"/>
          <a:stretch>
            <a:fillRect/>
          </a:stretch>
        </p:blipFill>
        <p:spPr>
          <a:xfrm>
            <a:off x="7924800" y="5562600"/>
            <a:ext cx="837706" cy="968447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672000" y="0"/>
            <a:ext cx="72000" cy="25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35829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544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544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612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3053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6764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77427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2912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43438" y="1598921"/>
            <a:ext cx="4071937" cy="4357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8236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544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544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4086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80936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8847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ESCWatermark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0" y="1636776"/>
            <a:ext cx="3584448" cy="35844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5760000" cy="6865200"/>
          </a:xfrm>
          <a:prstGeom prst="rect">
            <a:avLst/>
          </a:prstGeom>
          <a:gradFill flip="none" rotWithShape="1">
            <a:gsLst>
              <a:gs pos="0">
                <a:srgbClr val="4D606F"/>
              </a:gs>
              <a:gs pos="100000">
                <a:srgbClr val="384650"/>
              </a:gs>
            </a:gsLst>
            <a:lin ang="5400000" scaled="0"/>
            <a:tileRect/>
          </a:gradFill>
          <a:ln>
            <a:noFill/>
          </a:ln>
          <a:effectLst>
            <a:outerShdw blurRad="76200" dist="76200" dir="1380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240000"/>
            <a:ext cx="4800600" cy="1112835"/>
          </a:xfrm>
        </p:spPr>
        <p:txBody>
          <a:bodyPr>
            <a:normAutofit/>
          </a:bodyPr>
          <a:lstStyle>
            <a:lvl1pPr algn="l">
              <a:defRPr sz="24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56000"/>
            <a:ext cx="4800600" cy="685800"/>
          </a:xfrm>
        </p:spPr>
        <p:txBody>
          <a:bodyPr/>
          <a:lstStyle>
            <a:lvl1pPr marL="0" indent="0" algn="l">
              <a:buNone/>
              <a:defRPr b="1" i="0">
                <a:solidFill>
                  <a:srgbClr val="FFFFFF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Logos_EACPR&amp;ESC.jpg"/>
          <p:cNvPicPr>
            <a:picLocks noChangeAspect="1"/>
          </p:cNvPicPr>
          <p:nvPr userDrawn="1"/>
        </p:nvPicPr>
        <p:blipFill>
          <a:blip r:embed="rId3" cstate="print"/>
          <a:srcRect l="62500"/>
          <a:stretch>
            <a:fillRect/>
          </a:stretch>
        </p:blipFill>
        <p:spPr>
          <a:xfrm>
            <a:off x="7924800" y="5562600"/>
            <a:ext cx="837706" cy="968447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672000" y="0"/>
            <a:ext cx="72000" cy="25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5207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088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2912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43438" y="1598921"/>
            <a:ext cx="4071937" cy="4357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9765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rgbClr val="008799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000" y="274638"/>
            <a:ext cx="8263229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53642" cy="4176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8723" y="630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3949" y="23126"/>
            <a:ext cx="498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</a:lstStyle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09600" y="1066800"/>
            <a:ext cx="8536800" cy="1588"/>
          </a:xfrm>
          <a:prstGeom prst="line">
            <a:avLst/>
          </a:prstGeom>
          <a:ln w="6350">
            <a:solidFill>
              <a:srgbClr val="007686">
                <a:alpha val="6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432000" cy="216000"/>
          </a:xfrm>
          <a:prstGeom prst="rect">
            <a:avLst/>
          </a:prstGeom>
          <a:solidFill>
            <a:srgbClr val="D00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216000" y="6667200"/>
            <a:ext cx="396000" cy="794"/>
          </a:xfrm>
          <a:prstGeom prst="line">
            <a:avLst/>
          </a:prstGeom>
          <a:ln w="6350">
            <a:solidFill>
              <a:srgbClr val="D00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Logo_ESC®_Red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80918" y="5886000"/>
            <a:ext cx="603481" cy="756000"/>
          </a:xfrm>
          <a:prstGeom prst="rect">
            <a:avLst/>
          </a:prstGeom>
        </p:spPr>
      </p:pic>
      <p:pic>
        <p:nvPicPr>
          <p:cNvPr id="13" name="Picture 12" descr="Web-ESC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1000" y="6357600"/>
            <a:ext cx="1708461" cy="28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01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fade/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b="1" i="0" kern="1200">
          <a:solidFill>
            <a:srgbClr val="008799"/>
          </a:solidFill>
          <a:latin typeface="Verdana"/>
          <a:ea typeface="+mj-ea"/>
          <a:cs typeface="Verdana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rgbClr val="D00040"/>
        </a:buClr>
        <a:buFont typeface="Arial" pitchFamily="34" charset="0"/>
        <a:buChar char="•"/>
        <a:defRPr sz="1800" b="1" i="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1pPr>
      <a:lvl2pPr marL="531813" indent="-265113" algn="l" defTabSz="914400" rtl="0" eaLnBrk="1" latinLnBrk="0" hangingPunct="1">
        <a:spcBef>
          <a:spcPct val="20000"/>
        </a:spcBef>
        <a:buClr>
          <a:srgbClr val="D00040"/>
        </a:buClr>
        <a:buFont typeface="Arial" pitchFamily="34" charset="0"/>
        <a:buChar char="•"/>
        <a:defRPr sz="1600" b="0" i="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2pPr>
      <a:lvl3pPr marL="809625" indent="-277813" algn="l" defTabSz="914400" rtl="0" eaLnBrk="1" latinLnBrk="0" hangingPunct="1">
        <a:spcBef>
          <a:spcPct val="20000"/>
        </a:spcBef>
        <a:buClr>
          <a:srgbClr val="D00040"/>
        </a:buClr>
        <a:buFont typeface="Arial" pitchFamily="34" charset="0"/>
        <a:buChar char="•"/>
        <a:defRPr sz="1400" b="0" i="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3pPr>
      <a:lvl4pPr marL="1076325" indent="-266700" algn="l" defTabSz="914400" rtl="0" eaLnBrk="1" latinLnBrk="0" hangingPunct="1">
        <a:spcBef>
          <a:spcPct val="20000"/>
        </a:spcBef>
        <a:buClr>
          <a:srgbClr val="D00040"/>
        </a:buClr>
        <a:buFont typeface="Arial" pitchFamily="34" charset="0"/>
        <a:buChar char="•"/>
        <a:defRPr sz="1400" b="0" i="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4pPr>
      <a:lvl5pPr marL="1343025" indent="-266700" algn="l" defTabSz="914400" rtl="0" eaLnBrk="1" latinLnBrk="0" hangingPunct="1">
        <a:spcBef>
          <a:spcPct val="20000"/>
        </a:spcBef>
        <a:buClr>
          <a:srgbClr val="D00040"/>
        </a:buClr>
        <a:buFont typeface="Arial" pitchFamily="34" charset="0"/>
        <a:buChar char="•"/>
        <a:defRPr sz="1400" b="0" i="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rgbClr val="008799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000" y="274638"/>
            <a:ext cx="8263229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53642" cy="4176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8723" y="630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Speaker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3949" y="23126"/>
            <a:ext cx="498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</a:lstStyle>
          <a:p>
            <a:fld id="{9B053499-6FEA-47F6-B45F-E78ED2B25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432000" cy="216000"/>
          </a:xfrm>
          <a:prstGeom prst="rect">
            <a:avLst/>
          </a:prstGeom>
          <a:solidFill>
            <a:srgbClr val="D00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216000" y="6667200"/>
            <a:ext cx="396000" cy="794"/>
          </a:xfrm>
          <a:prstGeom prst="line">
            <a:avLst/>
          </a:prstGeom>
          <a:ln w="6350">
            <a:solidFill>
              <a:srgbClr val="D000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Logo_ESC®_Red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80918" y="5886000"/>
            <a:ext cx="603481" cy="756000"/>
          </a:xfrm>
          <a:prstGeom prst="rect">
            <a:avLst/>
          </a:prstGeom>
        </p:spPr>
      </p:pic>
      <p:pic>
        <p:nvPicPr>
          <p:cNvPr id="11" name="Picture 10" descr="Web-ESC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1000" y="6357600"/>
            <a:ext cx="1708461" cy="28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7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ransition>
    <p:fade/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b="1" i="0" kern="1200">
          <a:solidFill>
            <a:srgbClr val="008799"/>
          </a:solidFill>
          <a:latin typeface="Verdana"/>
          <a:ea typeface="+mj-ea"/>
          <a:cs typeface="Verdana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rgbClr val="D00040"/>
        </a:buClr>
        <a:buFont typeface="Arial" pitchFamily="34" charset="0"/>
        <a:buChar char="•"/>
        <a:defRPr sz="1800" b="1" i="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1pPr>
      <a:lvl2pPr marL="531813" indent="-265113" algn="l" defTabSz="914400" rtl="0" eaLnBrk="1" latinLnBrk="0" hangingPunct="1">
        <a:spcBef>
          <a:spcPct val="20000"/>
        </a:spcBef>
        <a:buClr>
          <a:srgbClr val="D00040"/>
        </a:buClr>
        <a:buFont typeface="Arial" pitchFamily="34" charset="0"/>
        <a:buChar char="•"/>
        <a:defRPr sz="1600" b="0" i="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2pPr>
      <a:lvl3pPr marL="809625" indent="-277813" algn="l" defTabSz="914400" rtl="0" eaLnBrk="1" latinLnBrk="0" hangingPunct="1">
        <a:spcBef>
          <a:spcPct val="20000"/>
        </a:spcBef>
        <a:buClr>
          <a:srgbClr val="D00040"/>
        </a:buClr>
        <a:buFont typeface="Arial" pitchFamily="34" charset="0"/>
        <a:buChar char="•"/>
        <a:defRPr sz="1400" b="0" i="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3pPr>
      <a:lvl4pPr marL="1076325" indent="-266700" algn="l" defTabSz="914400" rtl="0" eaLnBrk="1" latinLnBrk="0" hangingPunct="1">
        <a:spcBef>
          <a:spcPct val="20000"/>
        </a:spcBef>
        <a:buClr>
          <a:srgbClr val="D00040"/>
        </a:buClr>
        <a:buFont typeface="Arial" pitchFamily="34" charset="0"/>
        <a:buChar char="•"/>
        <a:defRPr sz="1400" b="0" i="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4pPr>
      <a:lvl5pPr marL="1343025" indent="-266700" algn="l" defTabSz="914400" rtl="0" eaLnBrk="1" latinLnBrk="0" hangingPunct="1">
        <a:spcBef>
          <a:spcPct val="20000"/>
        </a:spcBef>
        <a:buClr>
          <a:srgbClr val="D00040"/>
        </a:buClr>
        <a:buFont typeface="Arial" pitchFamily="34" charset="0"/>
        <a:buChar char="•"/>
        <a:defRPr sz="1400" b="0" i="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Verdana" pitchFamily="34" charset="0"/>
                <a:cs typeface="Verdana Italic"/>
              </a:rPr>
              <a:t>    </a:t>
            </a:r>
            <a:r>
              <a:rPr lang="en-US" sz="2000" dirty="0" smtClean="0">
                <a:latin typeface="Verdana" pitchFamily="34" charset="0"/>
                <a:cs typeface="Verdana Italic"/>
              </a:rPr>
              <a:t>	</a:t>
            </a:r>
            <a:r>
              <a:rPr lang="en-US" dirty="0">
                <a:latin typeface="Verdana" pitchFamily="34" charset="0"/>
                <a:cs typeface="Verdana Italic"/>
              </a:rPr>
              <a:t> TIMELINE </a:t>
            </a:r>
            <a:r>
              <a:rPr lang="en-US" dirty="0" smtClean="0">
                <a:latin typeface="Verdana" pitchFamily="34" charset="0"/>
                <a:cs typeface="Verdana Italic"/>
              </a:rPr>
              <a:t>- ELECTIONS 2015-2016</a:t>
            </a:r>
            <a:endParaRPr lang="en-GB" dirty="0">
              <a:latin typeface="Verdana" pitchFamily="34" charset="0"/>
              <a:cs typeface="Verdana Ital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Prof.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Panos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Vardas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000" y="1124744"/>
            <a:ext cx="8424480" cy="4653987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D0004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D00040"/>
                </a:solidFill>
              </a:rPr>
              <a:t>2015</a:t>
            </a:r>
          </a:p>
          <a:p>
            <a:pPr marL="0" indent="0">
              <a:buNone/>
            </a:pPr>
            <a:endParaRPr lang="en-US" dirty="0">
              <a:solidFill>
                <a:srgbClr val="D00040"/>
              </a:solidFill>
            </a:endParaRPr>
          </a:p>
          <a:p>
            <a:pPr marL="0" indent="0">
              <a:buNone/>
            </a:pPr>
            <a:r>
              <a:rPr lang="en-US" sz="1400" b="0" dirty="0" smtClean="0">
                <a:solidFill>
                  <a:schemeClr val="tx1"/>
                </a:solidFill>
              </a:rPr>
              <a:t>Monday, 27 April 2015	First meeting of the ESC </a:t>
            </a:r>
            <a:r>
              <a:rPr lang="en-US" sz="1400" b="0" dirty="0">
                <a:solidFill>
                  <a:schemeClr val="tx1"/>
                </a:solidFill>
              </a:rPr>
              <a:t>Nominating </a:t>
            </a:r>
            <a:r>
              <a:rPr lang="en-US" sz="1400" b="0" dirty="0" smtClean="0">
                <a:solidFill>
                  <a:schemeClr val="tx1"/>
                </a:solidFill>
              </a:rPr>
              <a:t>Committee, Brussels 				(role and responsibilities </a:t>
            </a:r>
            <a:r>
              <a:rPr lang="en-US" sz="1400" b="0" dirty="0">
                <a:solidFill>
                  <a:schemeClr val="tx1"/>
                </a:solidFill>
              </a:rPr>
              <a:t>of the Committee, </a:t>
            </a:r>
            <a:r>
              <a:rPr lang="en-US" sz="1400" b="0" dirty="0" smtClean="0">
                <a:solidFill>
                  <a:srgbClr val="000000"/>
                </a:solidFill>
              </a:rPr>
              <a:t>candidate 				evaluation criteria, </a:t>
            </a:r>
            <a:r>
              <a:rPr lang="en-US" sz="1400" b="0" dirty="0" smtClean="0">
                <a:solidFill>
                  <a:schemeClr val="tx1"/>
                </a:solidFill>
              </a:rPr>
              <a:t>confidentiality rules)</a:t>
            </a:r>
          </a:p>
          <a:p>
            <a:pPr marL="0" indent="0">
              <a:buNone/>
            </a:pPr>
            <a:endParaRPr lang="en-US" sz="1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0" dirty="0" smtClean="0">
                <a:solidFill>
                  <a:schemeClr val="tx1"/>
                </a:solidFill>
              </a:rPr>
              <a:t>Friday 28 August 2015	Presentation of the election timelines and process at the			               Constituent Bodies Meeting in London at the ESC congress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0" dirty="0" smtClean="0">
                <a:solidFill>
                  <a:schemeClr val="tx1"/>
                </a:solidFill>
              </a:rPr>
              <a:t>Saturday </a:t>
            </a:r>
            <a:r>
              <a:rPr lang="en-US" sz="1400" b="0" dirty="0">
                <a:solidFill>
                  <a:schemeClr val="tx1"/>
                </a:solidFill>
              </a:rPr>
              <a:t>29 August 2015	</a:t>
            </a:r>
            <a:r>
              <a:rPr lang="en-US" sz="1400" b="0" dirty="0" smtClean="0">
                <a:solidFill>
                  <a:schemeClr val="tx1"/>
                </a:solidFill>
              </a:rPr>
              <a:t>Second </a:t>
            </a:r>
            <a:r>
              <a:rPr lang="en-US" sz="1400" b="0" dirty="0">
                <a:solidFill>
                  <a:schemeClr val="tx1"/>
                </a:solidFill>
              </a:rPr>
              <a:t>meeting of the </a:t>
            </a:r>
            <a:r>
              <a:rPr lang="en-US" sz="1400" b="0" dirty="0" smtClean="0">
                <a:solidFill>
                  <a:schemeClr val="tx1"/>
                </a:solidFill>
              </a:rPr>
              <a:t>ESC Nominating Committee, London 				(preparation of the call for candidates &amp; planning </a:t>
            </a:r>
            <a:r>
              <a:rPr lang="en-US" sz="1400" b="0" dirty="0">
                <a:solidFill>
                  <a:schemeClr val="tx1"/>
                </a:solidFill>
              </a:rPr>
              <a:t>of next </a:t>
            </a:r>
            <a:r>
              <a:rPr lang="en-US" sz="1400" b="0" dirty="0" smtClean="0">
                <a:solidFill>
                  <a:schemeClr val="tx1"/>
                </a:solidFill>
              </a:rPr>
              <a:t>              			meetings)</a:t>
            </a:r>
          </a:p>
          <a:p>
            <a:pPr marL="0" indent="0">
              <a:buNone/>
            </a:pPr>
            <a:endParaRPr lang="en-US" sz="1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0" dirty="0" smtClean="0">
                <a:solidFill>
                  <a:srgbClr val="C00000"/>
                </a:solidFill>
              </a:rPr>
              <a:t>Monday 14 September 2015</a:t>
            </a:r>
            <a:r>
              <a:rPr lang="en-US" sz="1400" b="0" dirty="0" smtClean="0">
                <a:solidFill>
                  <a:schemeClr val="tx1"/>
                </a:solidFill>
              </a:rPr>
              <a:t>	</a:t>
            </a:r>
            <a:r>
              <a:rPr lang="en-US" sz="1400" b="0" dirty="0" smtClean="0">
                <a:solidFill>
                  <a:srgbClr val="C00000"/>
                </a:solidFill>
              </a:rPr>
              <a:t>Call for candidates </a:t>
            </a:r>
            <a:r>
              <a:rPr lang="en-US" sz="1400" b="0" dirty="0" smtClean="0">
                <a:solidFill>
                  <a:schemeClr val="tx1"/>
                </a:solidFill>
              </a:rPr>
              <a:t>: Letter to the Constituent Bodies</a:t>
            </a:r>
          </a:p>
          <a:p>
            <a:pPr marL="0" indent="0">
              <a:buNone/>
            </a:pPr>
            <a:endParaRPr lang="en-US" sz="1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0" dirty="0" smtClean="0">
                <a:solidFill>
                  <a:srgbClr val="C00000"/>
                </a:solidFill>
              </a:rPr>
              <a:t>Monday 23 November 2015</a:t>
            </a:r>
            <a:r>
              <a:rPr lang="en-US" sz="1400" b="0" dirty="0" smtClean="0">
                <a:solidFill>
                  <a:schemeClr val="tx1"/>
                </a:solidFill>
              </a:rPr>
              <a:t>	</a:t>
            </a:r>
            <a:r>
              <a:rPr lang="en-US" sz="1400" b="0" dirty="0" smtClean="0">
                <a:solidFill>
                  <a:srgbClr val="C00000"/>
                </a:solidFill>
              </a:rPr>
              <a:t>Deadline for applications/proposals</a:t>
            </a:r>
            <a:r>
              <a:rPr lang="en-US" sz="1400" b="0" dirty="0" smtClean="0">
                <a:solidFill>
                  <a:schemeClr val="tx1"/>
                </a:solidFill>
              </a:rPr>
              <a:t>. 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0" dirty="0" smtClean="0">
                <a:solidFill>
                  <a:schemeClr val="tx1"/>
                </a:solidFill>
              </a:rPr>
              <a:t>			Closure of the list of candidates and number of votes 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257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Verdana" pitchFamily="34" charset="0"/>
              </a:rPr>
              <a:t>     	</a:t>
            </a:r>
            <a:r>
              <a:rPr lang="en-US" dirty="0" smtClean="0">
                <a:latin typeface="Verdana" pitchFamily="34" charset="0"/>
                <a:cs typeface="Verdana Italic"/>
              </a:rPr>
              <a:t>Timeline </a:t>
            </a:r>
            <a:r>
              <a:rPr lang="en-US" dirty="0" smtClean="0">
                <a:latin typeface="Verdana" pitchFamily="34" charset="0"/>
                <a:cs typeface="Verdana Italic"/>
              </a:rPr>
              <a:t>- </a:t>
            </a:r>
            <a:r>
              <a:rPr lang="en-US" dirty="0">
                <a:latin typeface="Verdana" pitchFamily="34" charset="0"/>
                <a:cs typeface="Verdana Italic"/>
              </a:rPr>
              <a:t>Elections </a:t>
            </a:r>
            <a:r>
              <a:rPr lang="en-US" dirty="0" smtClean="0">
                <a:latin typeface="Verdana" pitchFamily="34" charset="0"/>
                <a:cs typeface="Verdana Italic"/>
              </a:rPr>
              <a:t>2015-2016</a:t>
            </a:r>
            <a:endParaRPr lang="fr-FR" sz="2000" dirty="0">
              <a:latin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1125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>
              <a:solidFill>
                <a:srgbClr val="D00040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D00040"/>
              </a:solidFill>
            </a:endParaRPr>
          </a:p>
          <a:p>
            <a:pPr marL="0" lvl="0" indent="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Tuesday 24 November 2015 </a:t>
            </a:r>
            <a:r>
              <a:rPr lang="en-US" sz="1600" b="0" dirty="0" smtClean="0">
                <a:solidFill>
                  <a:schemeClr val="tx1"/>
                </a:solidFill>
              </a:rPr>
              <a:t>to </a:t>
            </a:r>
            <a:r>
              <a:rPr lang="en-US" sz="1600" dirty="0" smtClean="0">
                <a:solidFill>
                  <a:srgbClr val="C00000"/>
                </a:solidFill>
              </a:rPr>
              <a:t>Tuesday 15 December </a:t>
            </a:r>
            <a:r>
              <a:rPr lang="en-US" sz="1600" dirty="0">
                <a:solidFill>
                  <a:srgbClr val="C00000"/>
                </a:solidFill>
              </a:rPr>
              <a:t>2015 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en-US" sz="1400" b="0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200000"/>
              </a:lnSpc>
              <a:buNone/>
            </a:pPr>
            <a:r>
              <a:rPr lang="en-US" sz="1400" b="0" dirty="0" smtClean="0">
                <a:solidFill>
                  <a:prstClr val="black"/>
                </a:solidFill>
              </a:rPr>
              <a:t>During this period, the Chairman of the ESC Nominating Committee will communicate: </a:t>
            </a:r>
          </a:p>
          <a:p>
            <a:pPr algn="just">
              <a:lnSpc>
                <a:spcPct val="200000"/>
              </a:lnSpc>
            </a:pPr>
            <a:r>
              <a:rPr lang="en-US" sz="1400" b="0" dirty="0" smtClean="0">
                <a:solidFill>
                  <a:prstClr val="black"/>
                </a:solidFill>
              </a:rPr>
              <a:t>with proposed candidates regarding their acceptance of nomination and </a:t>
            </a:r>
          </a:p>
          <a:p>
            <a:pPr algn="just">
              <a:lnSpc>
                <a:spcPct val="200000"/>
              </a:lnSpc>
            </a:pPr>
            <a:r>
              <a:rPr lang="en-US" sz="1400" b="0" dirty="0" smtClean="0">
                <a:solidFill>
                  <a:prstClr val="black"/>
                </a:solidFill>
              </a:rPr>
              <a:t>with related National Societies for endorsement of  their candidates</a:t>
            </a:r>
          </a:p>
          <a:p>
            <a:pPr algn="just">
              <a:lnSpc>
                <a:spcPct val="200000"/>
              </a:lnSpc>
            </a:pPr>
            <a:r>
              <a:rPr lang="en-US" sz="1400" b="0" dirty="0" smtClean="0">
                <a:solidFill>
                  <a:prstClr val="black"/>
                </a:solidFill>
              </a:rPr>
              <a:t>Will check and prepare complete files for each nomination and candidate </a:t>
            </a:r>
          </a:p>
          <a:p>
            <a:pPr algn="just">
              <a:lnSpc>
                <a:spcPct val="200000"/>
              </a:lnSpc>
            </a:pPr>
            <a:endParaRPr lang="en-US" sz="1400" b="0" dirty="0" smtClean="0">
              <a:solidFill>
                <a:prstClr val="black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1400" b="0" dirty="0" smtClean="0">
                <a:solidFill>
                  <a:prstClr val="black"/>
                </a:solidFill>
              </a:rPr>
              <a:t>=&gt; only completed candidacies can be considered by the Nominating Committee</a:t>
            </a:r>
          </a:p>
          <a:p>
            <a:pPr marL="0" lvl="0" indent="0">
              <a:buNone/>
            </a:pPr>
            <a:endParaRPr lang="en-US" sz="1400" b="0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Prof.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Panos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Vardas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467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Verdana" pitchFamily="34" charset="0"/>
              </a:rPr>
              <a:t>     		</a:t>
            </a:r>
            <a:r>
              <a:rPr lang="en-US" dirty="0" smtClean="0">
                <a:latin typeface="Verdana" pitchFamily="34" charset="0"/>
                <a:cs typeface="Verdana Italic"/>
              </a:rPr>
              <a:t>Timeline </a:t>
            </a:r>
            <a:r>
              <a:rPr lang="en-US" dirty="0" smtClean="0">
                <a:latin typeface="Verdana" pitchFamily="34" charset="0"/>
                <a:cs typeface="Verdana Italic"/>
              </a:rPr>
              <a:t>- </a:t>
            </a:r>
            <a:r>
              <a:rPr lang="en-US" dirty="0">
                <a:latin typeface="Verdana" pitchFamily="34" charset="0"/>
                <a:cs typeface="Verdana Italic"/>
              </a:rPr>
              <a:t>Elections 2016</a:t>
            </a:r>
            <a:endParaRPr lang="fr-FR" sz="2000" dirty="0">
              <a:latin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1125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>
              <a:solidFill>
                <a:srgbClr val="D0004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D00040"/>
                </a:solidFill>
              </a:rPr>
              <a:t>2016</a:t>
            </a:r>
          </a:p>
          <a:p>
            <a:pPr marL="0" lvl="0" indent="0">
              <a:buNone/>
            </a:pPr>
            <a:endParaRPr lang="en-US" dirty="0">
              <a:solidFill>
                <a:srgbClr val="D00040"/>
              </a:solidFill>
            </a:endParaRPr>
          </a:p>
          <a:p>
            <a:pPr marL="0" lvl="0" indent="0"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Thursday 21 January 2016</a:t>
            </a:r>
            <a:r>
              <a:rPr lang="en-US" sz="1400" b="0" dirty="0">
                <a:solidFill>
                  <a:prstClr val="black"/>
                </a:solidFill>
              </a:rPr>
              <a:t>	</a:t>
            </a:r>
            <a:r>
              <a:rPr lang="en-US" sz="1400" dirty="0" smtClean="0">
                <a:solidFill>
                  <a:prstClr val="black"/>
                </a:solidFill>
              </a:rPr>
              <a:t>Interview of selected candidates for President elect/MG</a:t>
            </a:r>
          </a:p>
          <a:p>
            <a:pPr marL="0" lvl="0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			First slate draft</a:t>
            </a:r>
            <a:endParaRPr lang="en-US" sz="1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400" b="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400" b="0" dirty="0" smtClean="0">
                <a:solidFill>
                  <a:prstClr val="black"/>
                </a:solidFill>
              </a:rPr>
              <a:t>Monday 25 January 2016</a:t>
            </a:r>
            <a:r>
              <a:rPr lang="en-US" sz="1400" b="0" dirty="0">
                <a:solidFill>
                  <a:prstClr val="black"/>
                </a:solidFill>
              </a:rPr>
              <a:t>	</a:t>
            </a:r>
            <a:r>
              <a:rPr lang="en-US" sz="1400" b="0" dirty="0" smtClean="0">
                <a:solidFill>
                  <a:prstClr val="black"/>
                </a:solidFill>
              </a:rPr>
              <a:t>First </a:t>
            </a:r>
            <a:r>
              <a:rPr lang="en-US" sz="1400" b="0" dirty="0">
                <a:solidFill>
                  <a:prstClr val="black"/>
                </a:solidFill>
              </a:rPr>
              <a:t>slate </a:t>
            </a:r>
            <a:r>
              <a:rPr lang="en-US" sz="1400" b="0" dirty="0" smtClean="0">
                <a:solidFill>
                  <a:prstClr val="black"/>
                </a:solidFill>
              </a:rPr>
              <a:t>validation and Nominating Comm. announcement</a:t>
            </a:r>
          </a:p>
          <a:p>
            <a:pPr marL="0" lvl="0" indent="0">
              <a:buNone/>
            </a:pPr>
            <a:endParaRPr lang="en-US" sz="1400" b="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400" b="0" dirty="0" smtClean="0">
                <a:solidFill>
                  <a:prstClr val="black"/>
                </a:solidFill>
              </a:rPr>
              <a:t>Monday 25 Jan. 2016 –</a:t>
            </a:r>
            <a:r>
              <a:rPr lang="en-US" sz="1400" b="0" dirty="0">
                <a:solidFill>
                  <a:prstClr val="black"/>
                </a:solidFill>
              </a:rPr>
              <a:t>	</a:t>
            </a:r>
            <a:r>
              <a:rPr lang="en-US" sz="1400" b="0" dirty="0" smtClean="0">
                <a:solidFill>
                  <a:prstClr val="black"/>
                </a:solidFill>
              </a:rPr>
              <a:t>Period for alternative candidate proposals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400" b="0" dirty="0" smtClean="0">
                <a:solidFill>
                  <a:prstClr val="black"/>
                </a:solidFill>
              </a:rPr>
              <a:t>Monday 29 </a:t>
            </a:r>
            <a:r>
              <a:rPr lang="en-US" sz="1400" b="0" dirty="0" err="1" smtClean="0">
                <a:solidFill>
                  <a:prstClr val="black"/>
                </a:solidFill>
              </a:rPr>
              <a:t>Febr</a:t>
            </a:r>
            <a:r>
              <a:rPr lang="en-US" sz="1400" b="0" dirty="0" smtClean="0">
                <a:solidFill>
                  <a:prstClr val="black"/>
                </a:solidFill>
              </a:rPr>
              <a:t>. 2016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400" b="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400" b="0" dirty="0" smtClean="0">
                <a:solidFill>
                  <a:prstClr val="black"/>
                </a:solidFill>
              </a:rPr>
              <a:t>Tuesday 1 March 2016	Final slate announced by the Nominating Committee</a:t>
            </a:r>
          </a:p>
          <a:p>
            <a:pPr marL="0" lvl="0" indent="0">
              <a:buNone/>
            </a:pPr>
            <a:r>
              <a:rPr lang="en-US" sz="1400" b="0" dirty="0">
                <a:solidFill>
                  <a:prstClr val="black"/>
                </a:solidFill>
              </a:rPr>
              <a:t>		</a:t>
            </a:r>
            <a:r>
              <a:rPr lang="en-US" sz="1400" b="0" dirty="0" smtClean="0">
                <a:solidFill>
                  <a:prstClr val="black"/>
                </a:solidFill>
              </a:rPr>
              <a:t>	</a:t>
            </a:r>
            <a:endParaRPr lang="en-US" sz="1400" b="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400" b="0" dirty="0" smtClean="0">
                <a:solidFill>
                  <a:srgbClr val="C00000"/>
                </a:solidFill>
              </a:rPr>
              <a:t>Wednesday 2 March 2016</a:t>
            </a:r>
            <a:r>
              <a:rPr lang="en-US" sz="1400" b="0" dirty="0">
                <a:solidFill>
                  <a:prstClr val="black"/>
                </a:solidFill>
              </a:rPr>
              <a:t>	</a:t>
            </a:r>
            <a:r>
              <a:rPr lang="en-US" sz="1400" b="0" dirty="0" smtClean="0">
                <a:solidFill>
                  <a:prstClr val="black"/>
                </a:solidFill>
              </a:rPr>
              <a:t>Letter to Constituent Bodies and slate on ESC website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400" b="0" dirty="0" smtClean="0">
                <a:solidFill>
                  <a:srgbClr val="C00000"/>
                </a:solidFill>
              </a:rPr>
              <a:t>Thursday 3 March 2016</a:t>
            </a:r>
            <a:r>
              <a:rPr lang="en-US" sz="1400" b="0" dirty="0" smtClean="0">
                <a:solidFill>
                  <a:prstClr val="black"/>
                </a:solidFill>
              </a:rPr>
              <a:t>	Oral presentation of the candidates for President elect during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400" b="0" dirty="0">
                <a:solidFill>
                  <a:prstClr val="black"/>
                </a:solidFill>
              </a:rPr>
              <a:t>	</a:t>
            </a:r>
            <a:r>
              <a:rPr lang="en-US" sz="1400" b="0" dirty="0" smtClean="0">
                <a:solidFill>
                  <a:prstClr val="black"/>
                </a:solidFill>
              </a:rPr>
              <a:t>		Spring Summit 2016 to the constituent bodies </a:t>
            </a:r>
          </a:p>
          <a:p>
            <a:pPr marL="0" lvl="0" indent="0">
              <a:buNone/>
            </a:pPr>
            <a:endParaRPr lang="en-US" sz="1400" b="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Prof.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Panos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Vardas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900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Verdana" pitchFamily="34" charset="0"/>
              </a:rPr>
              <a:t>     		</a:t>
            </a:r>
            <a:r>
              <a:rPr lang="en-US" dirty="0" smtClean="0">
                <a:latin typeface="Verdana" pitchFamily="34" charset="0"/>
                <a:cs typeface="Verdana Italic"/>
              </a:rPr>
              <a:t>Timeline </a:t>
            </a:r>
            <a:r>
              <a:rPr lang="en-US" dirty="0" smtClean="0">
                <a:latin typeface="Verdana" pitchFamily="34" charset="0"/>
                <a:cs typeface="Verdana Italic"/>
              </a:rPr>
              <a:t>- </a:t>
            </a:r>
            <a:r>
              <a:rPr lang="en-US" dirty="0">
                <a:latin typeface="Verdana" pitchFamily="34" charset="0"/>
                <a:cs typeface="Verdana Italic"/>
              </a:rPr>
              <a:t>Elections 2016</a:t>
            </a:r>
            <a:endParaRPr lang="fr-FR" sz="2000" dirty="0">
              <a:latin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11256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n-US" dirty="0" smtClean="0">
              <a:solidFill>
                <a:srgbClr val="D0004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D00040"/>
                </a:solidFill>
              </a:rPr>
              <a:t>2016</a:t>
            </a:r>
          </a:p>
          <a:p>
            <a:pPr marL="0" lvl="0" indent="0">
              <a:buNone/>
            </a:pPr>
            <a:endParaRPr lang="en-US" sz="1700" b="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1700" b="0" dirty="0" smtClean="0">
                <a:solidFill>
                  <a:schemeClr val="tx1"/>
                </a:solidFill>
              </a:rPr>
              <a:t>                         </a:t>
            </a:r>
          </a:p>
          <a:p>
            <a:pPr marL="0" lvl="0" indent="0">
              <a:buNone/>
            </a:pPr>
            <a:endParaRPr lang="en-US" sz="1700" b="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1700" b="0" smtClean="0">
                <a:solidFill>
                  <a:schemeClr val="tx1"/>
                </a:solidFill>
              </a:rPr>
              <a:t>Tuesday 1 </a:t>
            </a:r>
            <a:r>
              <a:rPr lang="en-US" sz="1700" b="0" dirty="0" smtClean="0">
                <a:solidFill>
                  <a:schemeClr val="tx1"/>
                </a:solidFill>
              </a:rPr>
              <a:t>March 2016</a:t>
            </a:r>
            <a:r>
              <a:rPr lang="en-US" sz="1700" b="0" dirty="0" smtClean="0">
                <a:solidFill>
                  <a:prstClr val="black"/>
                </a:solidFill>
              </a:rPr>
              <a:t>	Call to Constituent Bodies for the names of voting  				delegates</a:t>
            </a:r>
          </a:p>
          <a:p>
            <a:pPr marL="0" lvl="0" indent="0">
              <a:buNone/>
            </a:pPr>
            <a:r>
              <a:rPr lang="en-US" sz="1700" b="0" dirty="0" smtClean="0">
                <a:solidFill>
                  <a:prstClr val="black"/>
                </a:solidFill>
              </a:rPr>
              <a:t>			</a:t>
            </a:r>
          </a:p>
          <a:p>
            <a:pPr marL="0" lvl="0" indent="0">
              <a:buNone/>
            </a:pPr>
            <a:r>
              <a:rPr lang="en-US" sz="1700" b="0" dirty="0" smtClean="0">
                <a:solidFill>
                  <a:prstClr val="black"/>
                </a:solidFill>
              </a:rPr>
              <a:t>Tuesday 15 April 2016</a:t>
            </a:r>
            <a:r>
              <a:rPr lang="en-US" sz="1700" b="0" dirty="0">
                <a:solidFill>
                  <a:prstClr val="black"/>
                </a:solidFill>
              </a:rPr>
              <a:t>	</a:t>
            </a:r>
            <a:r>
              <a:rPr lang="en-US" sz="1700" b="0" dirty="0" smtClean="0">
                <a:solidFill>
                  <a:prstClr val="black"/>
                </a:solidFill>
              </a:rPr>
              <a:t>Deadline for reception of the names of voting delegates			</a:t>
            </a:r>
          </a:p>
          <a:p>
            <a:pPr marL="0" lvl="0" indent="0">
              <a:buNone/>
            </a:pPr>
            <a:r>
              <a:rPr lang="en-US" sz="1700" b="0" dirty="0" smtClean="0">
                <a:solidFill>
                  <a:schemeClr val="tx1"/>
                </a:solidFill>
              </a:rPr>
              <a:t>Monday 9 May 2016</a:t>
            </a:r>
            <a:r>
              <a:rPr lang="en-US" sz="1700" b="0" dirty="0">
                <a:solidFill>
                  <a:schemeClr val="tx1"/>
                </a:solidFill>
              </a:rPr>
              <a:t>	</a:t>
            </a:r>
            <a:r>
              <a:rPr lang="en-US" sz="1700" dirty="0" smtClean="0">
                <a:solidFill>
                  <a:schemeClr val="tx1"/>
                </a:solidFill>
              </a:rPr>
              <a:t>Start of the postal ballot</a:t>
            </a:r>
          </a:p>
          <a:p>
            <a:pPr marL="0" lvl="0" indent="0">
              <a:buNone/>
            </a:pPr>
            <a:endParaRPr lang="en-US" sz="1700" b="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700" b="0" dirty="0" smtClean="0">
                <a:solidFill>
                  <a:schemeClr val="tx1"/>
                </a:solidFill>
              </a:rPr>
              <a:t>Friday 24 June 2016 </a:t>
            </a:r>
            <a:r>
              <a:rPr lang="en-US" sz="1700" b="0" dirty="0">
                <a:solidFill>
                  <a:prstClr val="black"/>
                </a:solidFill>
              </a:rPr>
              <a:t>	</a:t>
            </a:r>
            <a:r>
              <a:rPr lang="en-US" sz="1700" dirty="0" smtClean="0">
                <a:solidFill>
                  <a:schemeClr val="tx1"/>
                </a:solidFill>
              </a:rPr>
              <a:t>Reception deadline of postal ballots </a:t>
            </a:r>
            <a:r>
              <a:rPr lang="en-US" sz="1700" b="0" dirty="0" smtClean="0">
                <a:solidFill>
                  <a:prstClr val="black"/>
                </a:solidFill>
              </a:rPr>
              <a:t>at the Notary 			office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700" b="0" dirty="0">
                <a:solidFill>
                  <a:prstClr val="black"/>
                </a:solidFill>
              </a:rPr>
              <a:t>	</a:t>
            </a:r>
            <a:r>
              <a:rPr lang="en-US" sz="1700" b="0" dirty="0" smtClean="0">
                <a:solidFill>
                  <a:prstClr val="black"/>
                </a:solidFill>
              </a:rPr>
              <a:t>		</a:t>
            </a:r>
            <a:endParaRPr lang="en-US" sz="17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700" b="0" dirty="0">
                <a:solidFill>
                  <a:prstClr val="black"/>
                </a:solidFill>
              </a:rPr>
              <a:t>		</a:t>
            </a:r>
            <a:r>
              <a:rPr lang="en-US" sz="1700" b="0" dirty="0" smtClean="0">
                <a:solidFill>
                  <a:prstClr val="black"/>
                </a:solidFill>
              </a:rPr>
              <a:t>	 	</a:t>
            </a:r>
            <a:endParaRPr lang="en-US" sz="1700" b="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700" dirty="0" smtClean="0">
                <a:solidFill>
                  <a:srgbClr val="C00000"/>
                </a:solidFill>
              </a:rPr>
              <a:t>Monday 4 July 2016	Results published on the ESC website</a:t>
            </a:r>
          </a:p>
          <a:p>
            <a:pPr marL="0" lvl="0" indent="0">
              <a:buNone/>
            </a:pPr>
            <a:endParaRPr lang="en-US" sz="1700" b="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1700" dirty="0" smtClean="0"/>
              <a:t>	</a:t>
            </a:r>
            <a:endParaRPr lang="en-GB" sz="1700" dirty="0"/>
          </a:p>
          <a:p>
            <a:pPr marL="0" lvl="0" indent="0">
              <a:buNone/>
            </a:pPr>
            <a:r>
              <a:rPr lang="en-GB" altLang="el-GR" sz="17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+mn-cs"/>
              </a:rPr>
              <a:t>	</a:t>
            </a:r>
            <a:r>
              <a:rPr lang="fr-FR" altLang="el-GR" sz="1700" dirty="0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In </a:t>
            </a:r>
            <a:r>
              <a:rPr lang="fr-FR" altLang="el-GR" sz="17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case of </a:t>
            </a:r>
            <a:r>
              <a:rPr lang="fr-FR" altLang="el-GR" sz="1700" dirty="0" err="1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inconclusive</a:t>
            </a:r>
            <a:r>
              <a:rPr lang="fr-FR" altLang="el-GR" sz="17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 </a:t>
            </a:r>
            <a:r>
              <a:rPr lang="fr-FR" altLang="el-GR" sz="1700" dirty="0" err="1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results</a:t>
            </a:r>
            <a:r>
              <a:rPr lang="fr-FR" altLang="el-GR" sz="17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, a second round </a:t>
            </a:r>
            <a:r>
              <a:rPr lang="fr-FR" altLang="el-GR" sz="1700" dirty="0" err="1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will</a:t>
            </a:r>
            <a:r>
              <a:rPr lang="fr-FR" altLang="el-GR" sz="17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 </a:t>
            </a:r>
            <a:r>
              <a:rPr lang="fr-FR" altLang="el-GR" sz="1700" dirty="0" err="1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be</a:t>
            </a:r>
            <a:r>
              <a:rPr lang="fr-FR" altLang="el-GR" sz="17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 </a:t>
            </a:r>
            <a:r>
              <a:rPr lang="fr-FR" altLang="el-GR" sz="1700" dirty="0" err="1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conducted</a:t>
            </a:r>
            <a:r>
              <a:rPr lang="fr-FR" altLang="el-GR" sz="17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 at </a:t>
            </a:r>
            <a:r>
              <a:rPr lang="fr-FR" altLang="el-GR" sz="1700" dirty="0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	the </a:t>
            </a:r>
            <a:r>
              <a:rPr lang="fr-FR" altLang="el-GR" sz="1700" dirty="0" err="1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voting</a:t>
            </a:r>
            <a:r>
              <a:rPr lang="fr-FR" altLang="el-GR" sz="1700" dirty="0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 </a:t>
            </a:r>
            <a:r>
              <a:rPr lang="fr-FR" altLang="el-GR" sz="17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bureau at the time of the </a:t>
            </a:r>
            <a:r>
              <a:rPr lang="fr-FR" altLang="el-GR" sz="1700" dirty="0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ESC </a:t>
            </a:r>
            <a:r>
              <a:rPr lang="fr-FR" altLang="el-GR" sz="1700" dirty="0" err="1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congress</a:t>
            </a:r>
            <a:r>
              <a:rPr lang="fr-FR" altLang="el-GR" sz="17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 </a:t>
            </a:r>
            <a:r>
              <a:rPr lang="fr-FR" altLang="el-GR" sz="1700" dirty="0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itchFamily="34" charset="-128"/>
                <a:cs typeface="+mn-cs"/>
              </a:rPr>
              <a:t>2016 in Rome</a:t>
            </a:r>
            <a:endParaRPr lang="en-GB" sz="1700" dirty="0">
              <a:latin typeface="Verdan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Prof.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Panos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Vardas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843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3_ESC_PPT_Light">
  <a:themeElements>
    <a:clrScheme name="ESC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008294"/>
      </a:accent1>
      <a:accent2>
        <a:srgbClr val="D00040"/>
      </a:accent2>
      <a:accent3>
        <a:srgbClr val="80C453"/>
      </a:accent3>
      <a:accent4>
        <a:srgbClr val="741472"/>
      </a:accent4>
      <a:accent5>
        <a:srgbClr val="00476C"/>
      </a:accent5>
      <a:accent6>
        <a:srgbClr val="B00B7C"/>
      </a:accent6>
      <a:hlink>
        <a:srgbClr val="F8B836"/>
      </a:hlink>
      <a:folHlink>
        <a:srgbClr val="F583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Escardio_Main">
  <a:themeElements>
    <a:clrScheme name="ESC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008294"/>
      </a:accent1>
      <a:accent2>
        <a:srgbClr val="D00040"/>
      </a:accent2>
      <a:accent3>
        <a:srgbClr val="80C453"/>
      </a:accent3>
      <a:accent4>
        <a:srgbClr val="741472"/>
      </a:accent4>
      <a:accent5>
        <a:srgbClr val="00476C"/>
      </a:accent5>
      <a:accent6>
        <a:srgbClr val="B00B7C"/>
      </a:accent6>
      <a:hlink>
        <a:srgbClr val="F8B836"/>
      </a:hlink>
      <a:folHlink>
        <a:srgbClr val="F583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On-screen Show (4:3)</PresentationFormat>
  <Paragraphs>65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4_3_ESC_PPT_Light</vt:lpstr>
      <vt:lpstr>4_Escardio_Main</vt:lpstr>
      <vt:lpstr>      TIMELINE - ELECTIONS 2015-2016</vt:lpstr>
      <vt:lpstr>      Timeline - Elections 2015-2016</vt:lpstr>
      <vt:lpstr>       Timeline - Elections 2016</vt:lpstr>
      <vt:lpstr>       Timeline - Elections 2016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2015-2016 ELECTION TIMELINE </dc:title>
  <dc:creator>hcrs</dc:creator>
  <cp:lastModifiedBy>hcrs</cp:lastModifiedBy>
  <cp:revision>2</cp:revision>
  <dcterms:created xsi:type="dcterms:W3CDTF">2015-09-14T20:30:24Z</dcterms:created>
  <dcterms:modified xsi:type="dcterms:W3CDTF">2015-09-14T20:36:14Z</dcterms:modified>
</cp:coreProperties>
</file>